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394" r:id="rId3"/>
    <p:sldId id="485" r:id="rId4"/>
    <p:sldId id="502" r:id="rId5"/>
    <p:sldId id="471" r:id="rId6"/>
    <p:sldId id="476" r:id="rId7"/>
    <p:sldId id="444" r:id="rId8"/>
    <p:sldId id="509" r:id="rId9"/>
    <p:sldId id="489" r:id="rId10"/>
    <p:sldId id="508" r:id="rId11"/>
    <p:sldId id="510" r:id="rId12"/>
    <p:sldId id="521" r:id="rId13"/>
    <p:sldId id="512" r:id="rId14"/>
    <p:sldId id="503" r:id="rId15"/>
    <p:sldId id="513" r:id="rId16"/>
    <p:sldId id="504" r:id="rId17"/>
    <p:sldId id="505" r:id="rId18"/>
    <p:sldId id="516" r:id="rId19"/>
    <p:sldId id="522" r:id="rId20"/>
    <p:sldId id="518" r:id="rId21"/>
    <p:sldId id="524" r:id="rId22"/>
    <p:sldId id="523" r:id="rId23"/>
    <p:sldId id="517" r:id="rId24"/>
    <p:sldId id="500" r:id="rId25"/>
    <p:sldId id="506" r:id="rId26"/>
    <p:sldId id="507" r:id="rId27"/>
    <p:sldId id="52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sse Beyroutey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CA00"/>
    <a:srgbClr val="7AB0B3"/>
    <a:srgbClr val="3587AD"/>
    <a:srgbClr val="EB7B28"/>
    <a:srgbClr val="EE8F32"/>
    <a:srgbClr val="E76527"/>
    <a:srgbClr val="FF8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003" autoAdjust="0"/>
    <p:restoredTop sz="85385" autoAdjust="0"/>
  </p:normalViewPr>
  <p:slideViewPr>
    <p:cSldViewPr snapToGrid="0">
      <p:cViewPr>
        <p:scale>
          <a:sx n="75" d="100"/>
          <a:sy n="75" d="100"/>
        </p:scale>
        <p:origin x="-2176" y="-504"/>
      </p:cViewPr>
      <p:guideLst>
        <p:guide orient="horz" pos="2165"/>
        <p:guide pos="27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commentAuthors" Target="commentAuthor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CC9E-C6D4-334F-854F-08F1E44BF837}" type="datetimeFigureOut">
              <a:rPr lang="en-US" smtClean="0"/>
              <a:pPr/>
              <a:t>26/09/2014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604CD-1512-F84B-BE1C-385ED90196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96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CABC8-7559-2D4C-B4DD-A0A74D1131C0}" type="datetimeFigureOut">
              <a:rPr lang="en-US" smtClean="0"/>
              <a:pPr/>
              <a:t>26/09/2014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AE750-2BFD-3246-8401-AE748216A6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80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AE750-2BFD-3246-8401-AE748216A6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742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AE750-2BFD-3246-8401-AE748216A6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AE750-2BFD-3246-8401-AE748216A6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22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E827BA3-A834-0846-A447-1A1149D991B8}" type="slidenum">
              <a:rPr lang="en-US"/>
              <a:pPr eaLnBrk="1" hangingPunct="1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E827BA3-A834-0846-A447-1A1149D991B8}" type="slidenum">
              <a:rPr lang="en-US"/>
              <a:pPr eaLnBrk="1" hangingPunct="1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AE750-2BFD-3246-8401-AE748216A68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30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AE750-2BFD-3246-8401-AE748216A68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30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E827BA3-A834-0846-A447-1A1149D991B8}" type="slidenum">
              <a:rPr lang="en-US"/>
              <a:pPr eaLnBrk="1" hangingPunct="1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AE750-2BFD-3246-8401-AE748216A6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7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4" r="3148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9043" y="3036145"/>
            <a:ext cx="7387624" cy="943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7556" y="2991099"/>
            <a:ext cx="8650111" cy="523220"/>
          </a:xfrm>
        </p:spPr>
        <p:txBody>
          <a:bodyPr wrap="square" anchor="t" anchorCtr="0">
            <a:spAutoFit/>
          </a:bodyPr>
          <a:lstStyle>
            <a:lvl1pPr algn="ctr">
              <a:defRPr sz="2800" b="0" spc="0" baseline="0">
                <a:solidFill>
                  <a:srgbClr val="000000"/>
                </a:solidFill>
                <a:latin typeface="Open Sans"/>
                <a:cs typeface="Open Sans"/>
              </a:defRPr>
            </a:lvl1pPr>
          </a:lstStyle>
          <a:p>
            <a:r>
              <a:rPr lang="en-GB" dirty="0" smtClean="0"/>
              <a:t>Headline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556" y="3537582"/>
            <a:ext cx="8650111" cy="1305091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Presenter Name, Title.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146529" y="5478531"/>
            <a:ext cx="759680" cy="674172"/>
            <a:chOff x="3182620" y="1689100"/>
            <a:chExt cx="2367280" cy="2367280"/>
          </a:xfrm>
        </p:grpSpPr>
        <p:sp>
          <p:nvSpPr>
            <p:cNvPr id="11" name="Rounded Rectangle 10"/>
            <p:cNvSpPr/>
            <p:nvPr/>
          </p:nvSpPr>
          <p:spPr>
            <a:xfrm>
              <a:off x="3182620" y="1689100"/>
              <a:ext cx="2367280" cy="23672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7100" y="1884680"/>
              <a:ext cx="1879600" cy="187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67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1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1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6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99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4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0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6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2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18444"/>
            <a:ext cx="5111750" cy="53077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04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922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1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7" name="Shape 14"/>
          <p:cNvSpPr/>
          <p:nvPr userDrawn="1"/>
        </p:nvSpPr>
        <p:spPr>
          <a:xfrm>
            <a:off x="7815263" y="364065"/>
            <a:ext cx="1162049" cy="320675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315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 spc="-1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lnSpc>
          <a:spcPct val="110000"/>
        </a:lnSpc>
        <a:spcBef>
          <a:spcPct val="20000"/>
        </a:spcBef>
        <a:buClr>
          <a:srgbClr val="FF8300"/>
        </a:buClr>
        <a:buFont typeface="Lucida Grande"/>
        <a:buChar char="&gt;"/>
        <a:defRPr sz="3200" kern="1200">
          <a:solidFill>
            <a:schemeClr val="tx1"/>
          </a:solidFill>
          <a:latin typeface="Open Sans Light"/>
          <a:ea typeface="+mn-ea"/>
          <a:cs typeface="Open Sans Light"/>
        </a:defRPr>
      </a:lvl1pPr>
      <a:lvl2pPr marL="742950" indent="-285750" algn="l" defTabSz="457200" rtl="0" eaLnBrk="1" latinLnBrk="0" hangingPunct="1">
        <a:lnSpc>
          <a:spcPct val="110000"/>
        </a:lnSpc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 Light"/>
          <a:ea typeface="+mn-ea"/>
          <a:cs typeface="Open Sans Light"/>
        </a:defRPr>
      </a:lvl2pPr>
      <a:lvl3pPr marL="1143000" indent="-228600" algn="l" defTabSz="457200" rtl="0" eaLnBrk="1" latinLnBrk="0" hangingPunct="1">
        <a:lnSpc>
          <a:spcPct val="110000"/>
        </a:lnSpc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Open Sans Light"/>
          <a:ea typeface="+mn-ea"/>
          <a:cs typeface="Open Sans Light"/>
        </a:defRPr>
      </a:lvl3pPr>
      <a:lvl4pPr marL="1600200" indent="-228600" algn="l" defTabSz="457200" rtl="0" eaLnBrk="1" latinLnBrk="0" hangingPunct="1">
        <a:lnSpc>
          <a:spcPct val="110000"/>
        </a:lnSpc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 Light"/>
          <a:ea typeface="+mn-ea"/>
          <a:cs typeface="Open Sans Light"/>
        </a:defRPr>
      </a:lvl4pPr>
      <a:lvl5pPr marL="2057400" indent="-228600" algn="l" defTabSz="457200" rtl="0" eaLnBrk="1" latinLnBrk="0" hangingPunct="1">
        <a:lnSpc>
          <a:spcPct val="110000"/>
        </a:lnSpc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 Light"/>
          <a:ea typeface="+mn-ea"/>
          <a:cs typeface="Open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4652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4" name="Shape 14"/>
          <p:cNvSpPr/>
          <p:nvPr userDrawn="1"/>
        </p:nvSpPr>
        <p:spPr>
          <a:xfrm>
            <a:off x="7815263" y="364065"/>
            <a:ext cx="1162049" cy="320675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8817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EE8F32"/>
          </a:solidFill>
          <a:latin typeface="Open Sans"/>
          <a:ea typeface="Adobe 黑体 Std R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7556" y="2991099"/>
            <a:ext cx="8650111" cy="523220"/>
          </a:xfrm>
        </p:spPr>
        <p:txBody>
          <a:bodyPr/>
          <a:lstStyle/>
          <a:p>
            <a:r>
              <a:rPr lang="en-US" dirty="0" smtClean="0">
                <a:latin typeface="Open Sans Light"/>
                <a:cs typeface="Open Sans Light"/>
              </a:rPr>
              <a:t>The Value of Social Data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Open Sans Light"/>
                <a:cs typeface="Open Sans Light"/>
              </a:rPr>
              <a:t>Tim Barker, Chief Product Officer, DataSift.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23588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Confidential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282" y="3597493"/>
            <a:ext cx="441491" cy="4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8" b="2258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7600" y="1337742"/>
            <a:ext cx="70442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Intent Measurement with Machine Learning</a:t>
            </a:r>
          </a:p>
          <a:p>
            <a:endParaRPr lang="en-US" sz="4000" dirty="0">
              <a:solidFill>
                <a:srgbClr val="FFCA00"/>
              </a:solidFill>
              <a:latin typeface="Franklin Gothic Book"/>
              <a:cs typeface="Franklin Gothic Book"/>
            </a:endParaRPr>
          </a:p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Research Panels applied to social data</a:t>
            </a:r>
          </a:p>
          <a:p>
            <a:endParaRPr lang="en-US" sz="4000" dirty="0">
              <a:solidFill>
                <a:srgbClr val="FFCA00"/>
              </a:solidFill>
              <a:latin typeface="Franklin Gothic Book"/>
              <a:cs typeface="Franklin Gothic Book"/>
            </a:endParaRPr>
          </a:p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Predictive Power of Social</a:t>
            </a:r>
          </a:p>
        </p:txBody>
      </p:sp>
    </p:spTree>
    <p:extLst>
      <p:ext uri="{BB962C8B-B14F-4D97-AF65-F5344CB8AC3E}">
        <p14:creationId xmlns:p14="http://schemas.microsoft.com/office/powerpoint/2010/main" val="41082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8" b="2258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7600" y="1337742"/>
            <a:ext cx="70442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Intent Measurement with Machine Learning</a:t>
            </a:r>
          </a:p>
          <a:p>
            <a:endParaRPr lang="en-US" sz="4000" dirty="0">
              <a:solidFill>
                <a:srgbClr val="FFCA00"/>
              </a:solidFill>
              <a:latin typeface="Franklin Gothic Book"/>
              <a:cs typeface="Franklin Gothic Book"/>
            </a:endParaRPr>
          </a:p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Research Panels applied to social data</a:t>
            </a:r>
          </a:p>
          <a:p>
            <a:endParaRPr lang="en-US" sz="4000" dirty="0">
              <a:solidFill>
                <a:srgbClr val="FFCA00"/>
              </a:solidFill>
              <a:latin typeface="Franklin Gothic Book"/>
              <a:cs typeface="Franklin Gothic Book"/>
            </a:endParaRPr>
          </a:p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Predictive Power of Social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0920" y="2878665"/>
            <a:ext cx="6524413" cy="3048001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chemeClr val="accent2">
                  <a:lumMod val="50000"/>
                </a:schemeClr>
              </a:gs>
              <a:gs pos="92000">
                <a:schemeClr val="accent3">
                  <a:lumMod val="50000"/>
                </a:schemeClr>
              </a:gs>
              <a:gs pos="48000">
                <a:schemeClr val="accent6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71" y="3227401"/>
            <a:ext cx="158203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Negative</a:t>
            </a:r>
            <a:endParaRPr lang="en-US" sz="2800" dirty="0">
              <a:latin typeface="Open Sans Light"/>
              <a:cs typeface="Open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46443" y="3227401"/>
            <a:ext cx="1383913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Neutral</a:t>
            </a:r>
            <a:endParaRPr lang="en-US" sz="2800" dirty="0">
              <a:latin typeface="Open Sans Light"/>
              <a:cs typeface="Open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91906" y="3227401"/>
            <a:ext cx="1416874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Positive</a:t>
            </a:r>
            <a:endParaRPr lang="en-US" sz="28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289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062" cy="6858000"/>
          </a:xfrm>
        </p:spPr>
      </p:pic>
      <p:sp>
        <p:nvSpPr>
          <p:cNvPr id="11" name="Rectangle 10"/>
          <p:cNvSpPr/>
          <p:nvPr/>
        </p:nvSpPr>
        <p:spPr>
          <a:xfrm>
            <a:off x="0" y="315896"/>
            <a:ext cx="7905192" cy="847062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80808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230" y="460906"/>
            <a:ext cx="7873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  <a:latin typeface="Open Sans Light"/>
                <a:cs typeface="Open Sans Light"/>
              </a:rPr>
              <a:t>Sentiment is not actionable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6" y="1329267"/>
            <a:ext cx="5178862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4656666"/>
            <a:ext cx="4697795" cy="17525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460" y="2976031"/>
            <a:ext cx="4555439" cy="162983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21030879">
            <a:off x="4011866" y="4649800"/>
            <a:ext cx="954107" cy="523220"/>
          </a:xfrm>
          <a:prstGeom prst="rect">
            <a:avLst/>
          </a:prstGeom>
          <a:solidFill>
            <a:srgbClr val="FFCA00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"/>
                <a:cs typeface="Open Sans"/>
              </a:rPr>
              <a:t>Rant</a:t>
            </a:r>
            <a:endParaRPr lang="en-US" sz="2800" dirty="0">
              <a:latin typeface="Open Sans"/>
              <a:cs typeface="Open Sans"/>
            </a:endParaRPr>
          </a:p>
        </p:txBody>
      </p:sp>
      <p:sp>
        <p:nvSpPr>
          <p:cNvPr id="17" name="Rectangle 16"/>
          <p:cNvSpPr/>
          <p:nvPr/>
        </p:nvSpPr>
        <p:spPr>
          <a:xfrm rot="21030879">
            <a:off x="7889599" y="2983560"/>
            <a:ext cx="987670" cy="523220"/>
          </a:xfrm>
          <a:prstGeom prst="rect">
            <a:avLst/>
          </a:prstGeom>
          <a:solidFill>
            <a:srgbClr val="FFCA00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"/>
                <a:cs typeface="Open Sans"/>
              </a:rPr>
              <a:t>Rave</a:t>
            </a:r>
            <a:endParaRPr lang="en-US" sz="2800" dirty="0">
              <a:latin typeface="Open Sans"/>
              <a:cs typeface="Open Sans"/>
            </a:endParaRPr>
          </a:p>
        </p:txBody>
      </p:sp>
      <p:sp>
        <p:nvSpPr>
          <p:cNvPr id="18" name="Rectangle 17"/>
          <p:cNvSpPr/>
          <p:nvPr/>
        </p:nvSpPr>
        <p:spPr>
          <a:xfrm rot="21030879">
            <a:off x="4299733" y="1334253"/>
            <a:ext cx="1213669" cy="523220"/>
          </a:xfrm>
          <a:prstGeom prst="rect">
            <a:avLst/>
          </a:prstGeom>
          <a:solidFill>
            <a:srgbClr val="FFCA00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"/>
                <a:cs typeface="Open Sans"/>
              </a:rPr>
              <a:t>Query</a:t>
            </a:r>
            <a:endParaRPr lang="en-US" sz="2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0657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3062" cy="6858000"/>
          </a:xfrm>
        </p:spPr>
      </p:pic>
      <p:sp>
        <p:nvSpPr>
          <p:cNvPr id="11" name="Rectangle 10"/>
          <p:cNvSpPr/>
          <p:nvPr/>
        </p:nvSpPr>
        <p:spPr>
          <a:xfrm>
            <a:off x="0" y="315896"/>
            <a:ext cx="7905192" cy="847062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80808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230" y="460906"/>
            <a:ext cx="7873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  <a:latin typeface="Open Sans Light"/>
                <a:cs typeface="Open Sans Light"/>
              </a:rPr>
              <a:t>Intent Measurement with Machine Learning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58169" y="1449401"/>
            <a:ext cx="4861202" cy="523220"/>
          </a:xfrm>
          <a:prstGeom prst="rect">
            <a:avLst/>
          </a:prstGeom>
          <a:solidFill>
            <a:srgbClr val="FFCA00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Actionable Internet Mentions</a:t>
            </a:r>
            <a:endParaRPr lang="en-US" sz="2800" dirty="0">
              <a:latin typeface="Open Sans Light"/>
              <a:cs typeface="Open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5199" y="2008200"/>
            <a:ext cx="920344" cy="523220"/>
          </a:xfrm>
          <a:prstGeom prst="rect">
            <a:avLst/>
          </a:prstGeom>
          <a:solidFill>
            <a:srgbClr val="FFCA00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Rant</a:t>
            </a:r>
            <a:endParaRPr lang="en-US" sz="2800" dirty="0">
              <a:latin typeface="Open Sans Light"/>
              <a:cs typeface="Open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5199" y="2577160"/>
            <a:ext cx="950150" cy="523220"/>
          </a:xfrm>
          <a:prstGeom prst="rect">
            <a:avLst/>
          </a:prstGeom>
          <a:solidFill>
            <a:srgbClr val="FFCA00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Rave</a:t>
            </a:r>
            <a:endParaRPr lang="en-US" sz="2800" dirty="0">
              <a:latin typeface="Open Sans Light"/>
              <a:cs typeface="Open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5199" y="3146120"/>
            <a:ext cx="1172466" cy="523220"/>
          </a:xfrm>
          <a:prstGeom prst="rect">
            <a:avLst/>
          </a:prstGeom>
          <a:solidFill>
            <a:srgbClr val="FFCA00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Query</a:t>
            </a:r>
            <a:endParaRPr lang="en-US" sz="2800" dirty="0">
              <a:latin typeface="Open Sans Light"/>
              <a:cs typeface="Open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5199" y="3715080"/>
            <a:ext cx="1723549" cy="523220"/>
          </a:xfrm>
          <a:prstGeom prst="rect">
            <a:avLst/>
          </a:prstGeom>
          <a:solidFill>
            <a:srgbClr val="FFCA00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Feedback</a:t>
            </a:r>
            <a:endParaRPr lang="en-US" sz="2800" dirty="0">
              <a:latin typeface="Open Sans Light"/>
              <a:cs typeface="Open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5199" y="4284040"/>
            <a:ext cx="1300356" cy="523220"/>
          </a:xfrm>
          <a:prstGeom prst="rect">
            <a:avLst/>
          </a:prstGeom>
          <a:solidFill>
            <a:srgbClr val="FFCA00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Urgent</a:t>
            </a:r>
            <a:endParaRPr lang="en-US" sz="2800" dirty="0">
              <a:latin typeface="Open Sans Light"/>
              <a:cs typeface="Open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5199" y="4852999"/>
            <a:ext cx="969962" cy="523220"/>
          </a:xfrm>
          <a:prstGeom prst="rect">
            <a:avLst/>
          </a:prstGeom>
          <a:solidFill>
            <a:srgbClr val="FFCA00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Lead</a:t>
            </a:r>
            <a:endParaRPr lang="en-US" sz="2800" dirty="0">
              <a:latin typeface="Open Sans Light"/>
              <a:cs typeface="Open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27205" y="5479534"/>
            <a:ext cx="5231320" cy="523220"/>
          </a:xfrm>
          <a:prstGeom prst="rect">
            <a:avLst/>
          </a:prstGeom>
          <a:solidFill>
            <a:srgbClr val="FFCA00"/>
          </a:solidFill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Open Sans Light"/>
                <a:cs typeface="Open Sans Light"/>
              </a:rPr>
              <a:t>Train an algorithm by example</a:t>
            </a:r>
            <a:endParaRPr lang="en-US" sz="28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397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0"/>
            <a:ext cx="6413594" cy="6858000"/>
          </a:xfrm>
          <a:prstGeom prst="rect">
            <a:avLst/>
          </a:prstGeom>
        </p:spPr>
      </p:pic>
      <p:sp>
        <p:nvSpPr>
          <p:cNvPr id="7" name="Right Triangle 6"/>
          <p:cNvSpPr/>
          <p:nvPr/>
        </p:nvSpPr>
        <p:spPr>
          <a:xfrm rot="12600000">
            <a:off x="1916473" y="3412121"/>
            <a:ext cx="425165" cy="381718"/>
          </a:xfrm>
          <a:prstGeom prst="rtTriangle">
            <a:avLst/>
          </a:prstGeom>
          <a:solidFill>
            <a:srgbClr val="FFC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pPr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66561" y="3318001"/>
            <a:ext cx="2092437" cy="2855499"/>
          </a:xfrm>
          <a:prstGeom prst="roundRect">
            <a:avLst/>
          </a:prstGeom>
          <a:solidFill>
            <a:srgbClr val="FFCA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pPr>
              <a:defRPr/>
            </a:pPr>
            <a:r>
              <a:rPr lang="en-US" sz="2000" b="1" dirty="0" err="1" smtClean="0">
                <a:solidFill>
                  <a:schemeClr val="tx1"/>
                </a:solidFill>
                <a:latin typeface="Open Sans"/>
                <a:cs typeface="Open Sans"/>
              </a:rPr>
              <a:t>AmericanAir</a:t>
            </a:r>
            <a:endParaRPr lang="en-US" sz="2000" b="1" dirty="0" smtClean="0">
              <a:solidFill>
                <a:schemeClr val="tx1"/>
              </a:solidFill>
              <a:latin typeface="Open Sans"/>
              <a:cs typeface="Open Sans"/>
            </a:endParaRPr>
          </a:p>
          <a:p>
            <a:pPr>
              <a:defRPr/>
            </a:pPr>
            <a:endParaRPr lang="en-US" sz="2000" b="1" dirty="0">
              <a:solidFill>
                <a:schemeClr val="tx1"/>
              </a:solidFill>
              <a:latin typeface="Open Sans Light"/>
              <a:cs typeface="Open Sans Light"/>
            </a:endParaRPr>
          </a:p>
          <a:p>
            <a:pPr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Open Sans Light"/>
                <a:cs typeface="Open Sans Light"/>
              </a:rPr>
              <a:t>Getting all the conversation</a:t>
            </a:r>
          </a:p>
          <a:p>
            <a:pPr>
              <a:defRPr/>
            </a:pPr>
            <a:endParaRPr lang="en-US" sz="2000" b="1" dirty="0">
              <a:solidFill>
                <a:schemeClr val="tx1"/>
              </a:solidFill>
              <a:latin typeface="Open Sans Light"/>
              <a:cs typeface="Open Sans Light"/>
            </a:endParaRPr>
          </a:p>
          <a:p>
            <a:pPr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Open Sans Light"/>
                <a:cs typeface="Open Sans Light"/>
              </a:rPr>
              <a:t>They have largest “share of voice”</a:t>
            </a:r>
            <a:endParaRPr lang="en-US" sz="2000" b="1" dirty="0">
              <a:solidFill>
                <a:schemeClr val="tx1"/>
              </a:solidFill>
              <a:latin typeface="Open Sans Light"/>
              <a:cs typeface="Open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19377" y="2617800"/>
            <a:ext cx="1626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Open Sans"/>
                <a:cs typeface="Open Sans"/>
              </a:rPr>
              <a:t>AmericanAir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13370" y="5987533"/>
            <a:ext cx="96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Open Sans"/>
                <a:cs typeface="Open Sans"/>
              </a:rPr>
              <a:t>United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25500" y="2296067"/>
            <a:ext cx="499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Open Sans"/>
                <a:cs typeface="Open Sans"/>
              </a:rPr>
              <a:t>BA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4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 rot="12600000">
            <a:off x="1916473" y="3412121"/>
            <a:ext cx="425165" cy="381718"/>
          </a:xfrm>
          <a:prstGeom prst="rtTriangle">
            <a:avLst/>
          </a:prstGeom>
          <a:solidFill>
            <a:srgbClr val="FFC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pPr>
              <a:defRPr/>
            </a:pPr>
            <a:endParaRPr lang="en-US"/>
          </a:p>
        </p:txBody>
      </p:sp>
      <p:pic>
        <p:nvPicPr>
          <p:cNvPr id="3" name="Picture 2" descr="socialairlines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19013"/>
            <a:ext cx="7759193" cy="5120941"/>
          </a:xfrm>
          <a:prstGeom prst="rect">
            <a:avLst/>
          </a:prstGeom>
        </p:spPr>
      </p:pic>
      <p:pic>
        <p:nvPicPr>
          <p:cNvPr id="8" name="Picture 7" descr="socialairlines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1141" y="1131215"/>
            <a:ext cx="1472859" cy="24710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11140" y="465671"/>
            <a:ext cx="2218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Open Sans Light"/>
                <a:cs typeface="Open Sans Light"/>
              </a:rPr>
              <a:t>AmericanAir</a:t>
            </a:r>
            <a:r>
              <a:rPr lang="en-US" b="1" dirty="0" smtClean="0">
                <a:latin typeface="Open Sans Light"/>
                <a:cs typeface="Open Sans Light"/>
              </a:rPr>
              <a:t> urgent cancellations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14211" y="4005027"/>
            <a:ext cx="17297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Open Sans Light"/>
                <a:cs typeface="Open Sans Light"/>
              </a:rPr>
              <a:t>BA related rants on customer service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10108" y="1199970"/>
            <a:ext cx="667629" cy="822960"/>
          </a:xfrm>
          <a:prstGeom prst="rect">
            <a:avLst/>
          </a:prstGeom>
          <a:noFill/>
          <a:ln w="57150" cmpd="sng">
            <a:solidFill>
              <a:srgbClr val="FFCA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12637" y="4116380"/>
            <a:ext cx="667629" cy="963421"/>
          </a:xfrm>
          <a:prstGeom prst="rect">
            <a:avLst/>
          </a:prstGeom>
          <a:noFill/>
          <a:ln w="57150" cmpd="sng">
            <a:solidFill>
              <a:srgbClr val="FFCA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29387" y="5976329"/>
            <a:ext cx="889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Open Sans Light"/>
                <a:cs typeface="Open Sans Light"/>
              </a:rPr>
              <a:t>Baggage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8253" y="5989995"/>
            <a:ext cx="7745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Open Sans Light"/>
                <a:cs typeface="Open Sans Light"/>
              </a:rPr>
              <a:t>Service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52990" y="5992989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Open Sans Light"/>
                <a:cs typeface="Open Sans Light"/>
              </a:rPr>
              <a:t>Delay</a:t>
            </a:r>
            <a:endParaRPr lang="en-US" sz="1400" dirty="0">
              <a:latin typeface="Open Sans Light"/>
              <a:cs typeface="Open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584867"/>
            <a:ext cx="1626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Open Sans"/>
                <a:cs typeface="Open Sans"/>
              </a:rPr>
              <a:t>AmericanAir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" y="2329922"/>
            <a:ext cx="96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Open Sans"/>
                <a:cs typeface="Open Sans"/>
              </a:rPr>
              <a:t>United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8536" y="4598989"/>
            <a:ext cx="499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Open Sans"/>
                <a:cs typeface="Open Sans"/>
              </a:rPr>
              <a:t>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2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8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891" y="1809379"/>
            <a:ext cx="4890120" cy="3798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5432599" y="1758033"/>
            <a:ext cx="3493740" cy="485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latin typeface="Open Sans Light"/>
                <a:cs typeface="Open Sans Light"/>
              </a:rPr>
              <a:t>38,000 Social posts every day on Dell</a:t>
            </a:r>
          </a:p>
          <a:p>
            <a:pPr algn="l">
              <a:lnSpc>
                <a:spcPct val="130000"/>
              </a:lnSpc>
            </a:pPr>
            <a:endParaRPr lang="en-US" sz="2000" dirty="0">
              <a:solidFill>
                <a:srgbClr val="262626"/>
              </a:solidFill>
              <a:latin typeface="Open Sans Light"/>
              <a:cs typeface="Open Sans Light"/>
            </a:endParaRPr>
          </a:p>
          <a:p>
            <a:pPr algn="l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latin typeface="Open Sans Light"/>
                <a:cs typeface="Open Sans Light"/>
              </a:rPr>
              <a:t>Measure Net Promoter Score across 37 Product-Lines</a:t>
            </a:r>
          </a:p>
          <a:p>
            <a:pPr algn="l">
              <a:lnSpc>
                <a:spcPct val="130000"/>
              </a:lnSpc>
            </a:pPr>
            <a:endParaRPr lang="en-US" sz="2000" dirty="0">
              <a:solidFill>
                <a:srgbClr val="262626"/>
              </a:solidFill>
              <a:latin typeface="Open Sans Light"/>
              <a:cs typeface="Open Sans Light"/>
            </a:endParaRPr>
          </a:p>
          <a:p>
            <a:pPr algn="l">
              <a:lnSpc>
                <a:spcPct val="130000"/>
              </a:lnSpc>
            </a:pPr>
            <a:r>
              <a:rPr lang="en-US" sz="2000" dirty="0">
                <a:solidFill>
                  <a:srgbClr val="262626"/>
                </a:solidFill>
                <a:latin typeface="Open Sans Light"/>
                <a:cs typeface="Open Sans Light"/>
              </a:rPr>
              <a:t>150 Metrics influence Social Advocacy Score</a:t>
            </a:r>
          </a:p>
          <a:p>
            <a:pPr algn="l">
              <a:lnSpc>
                <a:spcPct val="130000"/>
              </a:lnSpc>
            </a:pPr>
            <a:endParaRPr lang="en-US" sz="2000" dirty="0">
              <a:solidFill>
                <a:srgbClr val="262626"/>
              </a:solidFill>
              <a:latin typeface="Open Sans Light"/>
              <a:cs typeface="Open Sans Light"/>
            </a:endParaRPr>
          </a:p>
          <a:p>
            <a:pPr algn="l">
              <a:lnSpc>
                <a:spcPct val="130000"/>
              </a:lnSpc>
            </a:pPr>
            <a:r>
              <a:rPr lang="en-US" sz="2000" dirty="0" smtClean="0">
                <a:solidFill>
                  <a:srgbClr val="262626"/>
                </a:solidFill>
                <a:latin typeface="Open Sans Light"/>
                <a:cs typeface="Open Sans Light"/>
              </a:rPr>
              <a:t>Actionable insights drive 38% increase in product purchase loyalty</a:t>
            </a:r>
            <a:endParaRPr lang="en-US" sz="2000" dirty="0">
              <a:solidFill>
                <a:srgbClr val="262626"/>
              </a:solidFill>
              <a:latin typeface="Open Sans Light"/>
              <a:cs typeface="Open Sans Ligh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70686"/>
            <a:ext cx="6163733" cy="9313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Dell maps social data to product and intent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2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8" b="2258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7600" y="1337742"/>
            <a:ext cx="70442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Intent Measurement with Machine Learning</a:t>
            </a:r>
          </a:p>
          <a:p>
            <a:endParaRPr lang="en-US" sz="4000" dirty="0">
              <a:solidFill>
                <a:srgbClr val="FFCA00"/>
              </a:solidFill>
              <a:latin typeface="Franklin Gothic Book"/>
              <a:cs typeface="Franklin Gothic Book"/>
            </a:endParaRPr>
          </a:p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Research Panels applied to social data</a:t>
            </a:r>
          </a:p>
          <a:p>
            <a:endParaRPr lang="en-US" sz="4000" dirty="0">
              <a:solidFill>
                <a:srgbClr val="FFCA00"/>
              </a:solidFill>
              <a:latin typeface="Franklin Gothic Book"/>
              <a:cs typeface="Franklin Gothic Book"/>
            </a:endParaRPr>
          </a:p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Predictive Power of Social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0920" y="4775200"/>
            <a:ext cx="6524413" cy="1151466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95587" y="1236133"/>
            <a:ext cx="6524413" cy="16256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5432599" y="2181358"/>
            <a:ext cx="3493740" cy="2850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000" dirty="0" smtClean="0">
                <a:solidFill>
                  <a:srgbClr val="262626"/>
                </a:solidFill>
                <a:latin typeface="Open Sans Light"/>
                <a:cs typeface="Open Sans Light"/>
              </a:rPr>
              <a:t>Recruited UK Research Panel</a:t>
            </a:r>
          </a:p>
          <a:p>
            <a:pPr algn="l">
              <a:lnSpc>
                <a:spcPct val="130000"/>
              </a:lnSpc>
            </a:pPr>
            <a:endParaRPr lang="en-US" sz="2000" dirty="0">
              <a:solidFill>
                <a:srgbClr val="262626"/>
              </a:solidFill>
              <a:latin typeface="Open Sans Light"/>
              <a:cs typeface="Open Sans Light"/>
            </a:endParaRPr>
          </a:p>
          <a:p>
            <a:pPr algn="l">
              <a:lnSpc>
                <a:spcPct val="130000"/>
              </a:lnSpc>
            </a:pPr>
            <a:r>
              <a:rPr lang="en-US" sz="2000" dirty="0" smtClean="0">
                <a:solidFill>
                  <a:srgbClr val="262626"/>
                </a:solidFill>
                <a:latin typeface="Open Sans Light"/>
                <a:cs typeface="Open Sans Light"/>
              </a:rPr>
              <a:t>Remove Demographic Bias</a:t>
            </a:r>
          </a:p>
          <a:p>
            <a:pPr algn="l">
              <a:lnSpc>
                <a:spcPct val="130000"/>
              </a:lnSpc>
            </a:pPr>
            <a:endParaRPr lang="en-US" sz="2000" dirty="0" smtClean="0">
              <a:solidFill>
                <a:srgbClr val="262626"/>
              </a:solidFill>
              <a:latin typeface="Open Sans Light"/>
              <a:cs typeface="Open Sans Light"/>
            </a:endParaRPr>
          </a:p>
          <a:p>
            <a:pPr algn="l">
              <a:lnSpc>
                <a:spcPct val="130000"/>
              </a:lnSpc>
            </a:pPr>
            <a:r>
              <a:rPr lang="en-US" sz="2000" dirty="0" smtClean="0">
                <a:solidFill>
                  <a:srgbClr val="262626"/>
                </a:solidFill>
                <a:latin typeface="Open Sans Light"/>
                <a:cs typeface="Open Sans Light"/>
              </a:rPr>
              <a:t>Real-time research to drive traditional research development</a:t>
            </a:r>
            <a:endParaRPr lang="en-US" sz="2000" dirty="0">
              <a:solidFill>
                <a:srgbClr val="262626"/>
              </a:solidFill>
              <a:latin typeface="Open Sans Light"/>
              <a:cs typeface="Open Sans Ligh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270686"/>
            <a:ext cx="6163733" cy="93133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YouGov</a:t>
            </a:r>
            <a:r>
              <a:rPr lang="en-US" dirty="0" smtClean="0"/>
              <a:t> builds a UK social research panel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0"/>
            <a:ext cx="2857500" cy="81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16876"/>
            <a:ext cx="9144000" cy="15411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1862665"/>
            <a:ext cx="5013477" cy="31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5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What’s uncommonly common amongst US dads</a:t>
            </a:r>
            <a:endParaRPr lang="en-US" sz="2800" dirty="0"/>
          </a:p>
        </p:txBody>
      </p:sp>
      <p:pic>
        <p:nvPicPr>
          <p:cNvPr id="8" name="Picture 7" descr="Screen Shot 2014-06-06 at 14.52.59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4" t="3284" r="1502" b="4717"/>
          <a:stretch/>
        </p:blipFill>
        <p:spPr>
          <a:xfrm>
            <a:off x="331304" y="971826"/>
            <a:ext cx="8470348" cy="5599044"/>
          </a:xfrm>
          <a:prstGeom prst="rect">
            <a:avLst/>
          </a:prstGeom>
        </p:spPr>
      </p:pic>
      <p:pic>
        <p:nvPicPr>
          <p:cNvPr id="4" name="Picture 3" descr="Screen Shot 2014-06-06 at 14.52.59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6687" y="968567"/>
            <a:ext cx="4819240" cy="2582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Screen Shot 2014-06-06 at 14.52.59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179" y="4671392"/>
            <a:ext cx="4603081" cy="1932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65852" y="926253"/>
            <a:ext cx="3493347" cy="3730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03399" y="996024"/>
            <a:ext cx="3493740" cy="1249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000" dirty="0" smtClean="0">
                <a:solidFill>
                  <a:srgbClr val="262626"/>
                </a:solidFill>
                <a:latin typeface="Open Sans Light"/>
                <a:cs typeface="Open Sans Light"/>
              </a:rPr>
              <a:t>Build your own panel</a:t>
            </a:r>
          </a:p>
          <a:p>
            <a:pPr algn="l">
              <a:lnSpc>
                <a:spcPct val="130000"/>
              </a:lnSpc>
            </a:pPr>
            <a:endParaRPr lang="en-US" sz="2000" dirty="0" smtClean="0">
              <a:solidFill>
                <a:srgbClr val="262626"/>
              </a:solidFill>
              <a:latin typeface="Open Sans Light"/>
              <a:cs typeface="Open Sans Light"/>
            </a:endParaRPr>
          </a:p>
          <a:p>
            <a:pPr algn="l">
              <a:lnSpc>
                <a:spcPct val="130000"/>
              </a:lnSpc>
            </a:pPr>
            <a:r>
              <a:rPr lang="en-US" sz="2000" dirty="0" smtClean="0">
                <a:solidFill>
                  <a:srgbClr val="262626"/>
                </a:solidFill>
                <a:latin typeface="Open Sans Light"/>
                <a:cs typeface="Open Sans Light"/>
              </a:rPr>
              <a:t>Over-under indexed topics</a:t>
            </a:r>
          </a:p>
        </p:txBody>
      </p:sp>
    </p:spTree>
    <p:extLst>
      <p:ext uri="{BB962C8B-B14F-4D97-AF65-F5344CB8AC3E}">
        <p14:creationId xmlns:p14="http://schemas.microsoft.com/office/powerpoint/2010/main" val="143675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8" b="2258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17600" y="1337742"/>
            <a:ext cx="70442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Intent Measurement with Machine Learning</a:t>
            </a:r>
          </a:p>
          <a:p>
            <a:endParaRPr lang="en-US" sz="4000" dirty="0">
              <a:solidFill>
                <a:srgbClr val="FFCA00"/>
              </a:solidFill>
              <a:latin typeface="Franklin Gothic Book"/>
              <a:cs typeface="Franklin Gothic Book"/>
            </a:endParaRPr>
          </a:p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Research Panels applied to social data</a:t>
            </a:r>
          </a:p>
          <a:p>
            <a:endParaRPr lang="en-US" sz="4000" dirty="0">
              <a:solidFill>
                <a:srgbClr val="FFCA00"/>
              </a:solidFill>
              <a:latin typeface="Franklin Gothic Book"/>
              <a:cs typeface="Franklin Gothic Book"/>
            </a:endParaRPr>
          </a:p>
          <a:p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Predictive Power of Social</a:t>
            </a:r>
          </a:p>
        </p:txBody>
      </p:sp>
      <p:sp>
        <p:nvSpPr>
          <p:cNvPr id="6" name="Rectangle 5"/>
          <p:cNvSpPr/>
          <p:nvPr/>
        </p:nvSpPr>
        <p:spPr>
          <a:xfrm>
            <a:off x="993987" y="1337733"/>
            <a:ext cx="6524413" cy="3183466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0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504266" y="0"/>
            <a:ext cx="4639733" cy="6858000"/>
          </a:xfrm>
          <a:prstGeom prst="rect">
            <a:avLst/>
          </a:prstGeom>
          <a:solidFill>
            <a:srgbClr val="3B599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80808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49257" y="437122"/>
            <a:ext cx="759633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808080"/>
                </a:solidFill>
                <a:latin typeface="Helvetica Neue Light"/>
                <a:cs typeface="Helvetica Neue Light"/>
              </a:rPr>
              <a:t>Predictive </a:t>
            </a:r>
            <a:r>
              <a:rPr lang="en-US" sz="32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Business intelligence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-118531" y="515196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Open Sans Light"/>
                <a:cs typeface="Open Sans Light"/>
              </a:rPr>
              <a:t>Correlate to create  predictive models</a:t>
            </a:r>
          </a:p>
        </p:txBody>
      </p:sp>
      <p:pic>
        <p:nvPicPr>
          <p:cNvPr id="10" name="Picture 3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3714" y="2595025"/>
            <a:ext cx="1677786" cy="179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4467" y="1343625"/>
            <a:ext cx="3810000" cy="381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9142" y="1243115"/>
            <a:ext cx="2967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dirty="0" smtClean="0">
                <a:solidFill>
                  <a:srgbClr val="808080"/>
                </a:solidFill>
                <a:latin typeface="Helvetica Neue Light"/>
                <a:cs typeface="Helvetica Neue Light"/>
              </a:rPr>
              <a:t>Transactions</a:t>
            </a:r>
            <a:endParaRPr lang="en-US" sz="4000" b="1" dirty="0">
              <a:solidFill>
                <a:srgbClr val="808080"/>
              </a:solidFill>
              <a:latin typeface="Helvetica Neue Light"/>
              <a:cs typeface="Helvetica Neue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30149" y="1243115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Interactions</a:t>
            </a:r>
            <a:endParaRPr lang="en-US" sz="4000" b="1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367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"/>
            <a:ext cx="9144000" cy="1202267"/>
          </a:xfrm>
          <a:solidFill>
            <a:schemeClr val="bg1">
              <a:alpha val="51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Measuring the roar of the crowd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2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62000"/>
            <a:ext cx="8001000" cy="5334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38807" y="5870030"/>
            <a:ext cx="7905192" cy="847062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80808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70037" y="5817231"/>
            <a:ext cx="7873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  <a:latin typeface="Open Sans Light"/>
                <a:cs typeface="Open Sans Light"/>
              </a:rPr>
              <a:t>How much money should you spend on advertising your film?</a:t>
            </a:r>
          </a:p>
        </p:txBody>
      </p:sp>
    </p:spTree>
    <p:extLst>
      <p:ext uri="{BB962C8B-B14F-4D97-AF65-F5344CB8AC3E}">
        <p14:creationId xmlns:p14="http://schemas.microsoft.com/office/powerpoint/2010/main" val="3161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Picture 4" descr="FACEBOOK AND INST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940" y="0"/>
            <a:ext cx="89140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356353" y="2112963"/>
            <a:ext cx="3303984" cy="2582229"/>
          </a:xfrm>
          <a:prstGeom prst="roundRect">
            <a:avLst/>
          </a:prstGeom>
          <a:solidFill>
            <a:srgbClr val="FFCA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pPr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Open Sans Light"/>
                <a:cs typeface="Open Sans Light"/>
              </a:rPr>
              <a:t>Correlate </a:t>
            </a:r>
            <a:r>
              <a:rPr lang="en-US" sz="2000" b="1" dirty="0">
                <a:solidFill>
                  <a:schemeClr val="tx1"/>
                </a:solidFill>
                <a:latin typeface="Open Sans Light"/>
                <a:cs typeface="Open Sans Light"/>
              </a:rPr>
              <a:t>Box Office Revenues with Social Interest &amp; Intent. </a:t>
            </a:r>
          </a:p>
          <a:p>
            <a:pPr>
              <a:defRPr/>
            </a:pPr>
            <a:endParaRPr lang="en-US" sz="2000" b="1" dirty="0">
              <a:solidFill>
                <a:schemeClr val="tx1"/>
              </a:solidFill>
              <a:latin typeface="Open Sans Light"/>
              <a:cs typeface="Open Sans Light"/>
            </a:endParaRPr>
          </a:p>
          <a:p>
            <a:pPr>
              <a:defRPr/>
            </a:pPr>
            <a:r>
              <a:rPr lang="en-US" sz="2000" b="1" dirty="0">
                <a:solidFill>
                  <a:schemeClr val="tx1"/>
                </a:solidFill>
                <a:latin typeface="Open Sans Light"/>
                <a:cs typeface="Open Sans Light"/>
              </a:rPr>
              <a:t>Create Predictive Models based on Social Signals</a:t>
            </a:r>
          </a:p>
        </p:txBody>
      </p:sp>
      <p:sp>
        <p:nvSpPr>
          <p:cNvPr id="7" name="Right Triangle 6"/>
          <p:cNvSpPr/>
          <p:nvPr/>
        </p:nvSpPr>
        <p:spPr>
          <a:xfrm rot="7916449">
            <a:off x="3617546" y="2038846"/>
            <a:ext cx="485552" cy="623962"/>
          </a:xfrm>
          <a:prstGeom prst="rtTriangle">
            <a:avLst/>
          </a:prstGeom>
          <a:solidFill>
            <a:srgbClr val="FFCA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5" tIns="45718" rIns="91435" bIns="45718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1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2692400" cy="687990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144"/>
          <a:stretch/>
        </p:blipFill>
        <p:spPr>
          <a:xfrm>
            <a:off x="2230328" y="262467"/>
            <a:ext cx="6591939" cy="65955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4133" y="1815860"/>
            <a:ext cx="51816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D9D9D9"/>
                </a:solidFill>
                <a:latin typeface="Open Sans Light"/>
                <a:cs typeface="Open Sans Light"/>
              </a:rPr>
              <a:t>The future is already here –</a:t>
            </a:r>
          </a:p>
          <a:p>
            <a:r>
              <a:rPr lang="en-US" sz="2800" dirty="0" smtClean="0">
                <a:solidFill>
                  <a:srgbClr val="D9D9D9"/>
                </a:solidFill>
                <a:latin typeface="Open Sans Light"/>
                <a:cs typeface="Open Sans Light"/>
              </a:rPr>
              <a:t>it’s just not evenly distributed.</a:t>
            </a:r>
          </a:p>
          <a:p>
            <a:endParaRPr lang="en-US" sz="2800" dirty="0" smtClean="0">
              <a:solidFill>
                <a:srgbClr val="D9D9D9"/>
              </a:solidFill>
              <a:latin typeface="Open Sans Light"/>
              <a:cs typeface="Open Sans Light"/>
            </a:endParaRPr>
          </a:p>
          <a:p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Open Sans Light"/>
                <a:cs typeface="Open Sans Light"/>
              </a:rPr>
              <a:t>William Gibson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2402" y="1466335"/>
            <a:ext cx="5263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rgbClr val="D9D9D9"/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07062" y="2008202"/>
            <a:ext cx="5263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rgbClr val="D9D9D9"/>
                </a:solidFill>
                <a:latin typeface="Arial"/>
                <a:cs typeface="Arial"/>
              </a:rPr>
              <a:t>”</a:t>
            </a:r>
            <a:endParaRPr lang="en-US" sz="8000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449" y="5496810"/>
            <a:ext cx="1207295" cy="1207295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46170" y="5879496"/>
            <a:ext cx="8301991" cy="108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FF8300"/>
              </a:buClr>
              <a:buFont typeface="Lucida Grande"/>
              <a:buChar char="&gt;"/>
              <a:defRPr sz="32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1pPr>
            <a:lvl2pPr marL="742950" indent="-28575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3000" indent="-2286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3pPr>
            <a:lvl4pPr marL="1600200" indent="-2286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4pPr>
            <a:lvl5pPr marL="2057400" indent="-2286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Tim Barker | @</a:t>
            </a:r>
            <a:r>
              <a:rPr lang="en-US" sz="2000" dirty="0" err="1" smtClean="0">
                <a:solidFill>
                  <a:schemeClr val="bg1"/>
                </a:solidFill>
              </a:rPr>
              <a:t>timbarker</a:t>
            </a:r>
            <a:r>
              <a:rPr lang="en-US" sz="2000" dirty="0" smtClean="0">
                <a:solidFill>
                  <a:schemeClr val="bg1"/>
                </a:solidFill>
              </a:rPr>
              <a:t> | </a:t>
            </a:r>
            <a:r>
              <a:rPr lang="en-US" sz="2000" dirty="0" err="1" smtClean="0">
                <a:solidFill>
                  <a:schemeClr val="bg1"/>
                </a:solidFill>
              </a:rPr>
              <a:t>tim.barker@datasift.com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5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3302000"/>
            <a:ext cx="9144000" cy="2523068"/>
          </a:xfrm>
          <a:solidFill>
            <a:schemeClr val="bg1">
              <a:alpha val="82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367" y="3589874"/>
            <a:ext cx="931334" cy="931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411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1167" y="3560241"/>
            <a:ext cx="1199776" cy="977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2837" y="4886868"/>
            <a:ext cx="11332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spc="-100" dirty="0" smtClean="0">
                <a:solidFill>
                  <a:srgbClr val="000000"/>
                </a:solidFill>
                <a:latin typeface="Open Sans Light"/>
                <a:ea typeface="+mj-ea"/>
                <a:cs typeface="Open Sans Light"/>
              </a:rPr>
              <a:t>3.2 </a:t>
            </a:r>
            <a:r>
              <a:rPr lang="en-US" sz="2800" spc="-100" dirty="0" err="1" smtClean="0">
                <a:solidFill>
                  <a:srgbClr val="000000"/>
                </a:solidFill>
                <a:latin typeface="Open Sans Light"/>
                <a:ea typeface="+mj-ea"/>
                <a:cs typeface="Open Sans Light"/>
              </a:rPr>
              <a:t>Bn</a:t>
            </a:r>
            <a:r>
              <a:rPr lang="en-US" sz="2800" spc="-100" dirty="0" smtClean="0">
                <a:solidFill>
                  <a:srgbClr val="000000"/>
                </a:solidFill>
                <a:latin typeface="Open Sans Light"/>
                <a:ea typeface="+mj-ea"/>
                <a:cs typeface="Open Sans Light"/>
              </a:rPr>
              <a:t> </a:t>
            </a:r>
            <a:endParaRPr lang="en-US" sz="2800" spc="-100" dirty="0">
              <a:solidFill>
                <a:srgbClr val="000000"/>
              </a:solidFill>
              <a:latin typeface="Open Sans Light"/>
              <a:ea typeface="+mj-ea"/>
              <a:cs typeface="Open Sans Light"/>
            </a:endParaRPr>
          </a:p>
          <a:p>
            <a:pPr algn="ctr"/>
            <a:r>
              <a:rPr lang="en-US" sz="2800" spc="-100" dirty="0" smtClean="0">
                <a:solidFill>
                  <a:srgbClr val="000000"/>
                </a:solidFill>
                <a:latin typeface="Open Sans Light"/>
                <a:ea typeface="+mj-ea"/>
                <a:cs typeface="Open Sans Light"/>
              </a:rPr>
              <a:t>Likes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84853" y="4886868"/>
            <a:ext cx="12371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spc="-100" dirty="0" smtClean="0">
                <a:solidFill>
                  <a:srgbClr val="000000"/>
                </a:solidFill>
                <a:latin typeface="Open Sans Light"/>
                <a:ea typeface="+mj-ea"/>
                <a:cs typeface="Open Sans Light"/>
              </a:rPr>
              <a:t>500M </a:t>
            </a:r>
            <a:endParaRPr lang="en-US" sz="2800" spc="-100" dirty="0">
              <a:solidFill>
                <a:srgbClr val="000000"/>
              </a:solidFill>
              <a:latin typeface="Open Sans Light"/>
              <a:ea typeface="+mj-ea"/>
              <a:cs typeface="Open Sans Light"/>
            </a:endParaRPr>
          </a:p>
          <a:p>
            <a:pPr algn="ctr"/>
            <a:r>
              <a:rPr lang="en-US" sz="2800" spc="-100" dirty="0" smtClean="0">
                <a:solidFill>
                  <a:srgbClr val="000000"/>
                </a:solidFill>
                <a:latin typeface="Open Sans Light"/>
                <a:ea typeface="+mj-ea"/>
                <a:cs typeface="Open Sans Light"/>
              </a:rPr>
              <a:t>Tweets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53020" y="4886868"/>
            <a:ext cx="33184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00" dirty="0" smtClean="0">
                <a:solidFill>
                  <a:srgbClr val="000000"/>
                </a:solidFill>
                <a:latin typeface="Open Sans Light"/>
                <a:ea typeface="+mj-ea"/>
                <a:cs typeface="Open Sans Light"/>
              </a:rPr>
              <a:t>3.5M Posts and comments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7466" y="3455739"/>
            <a:ext cx="2070029" cy="12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22800"/>
            <a:ext cx="9144000" cy="1202267"/>
          </a:xfrm>
          <a:solidFill>
            <a:schemeClr val="bg1">
              <a:alpha val="51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digital universe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transparent. observable. measurable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4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Tiny nuggets of customer insight</a:t>
            </a:r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993651"/>
            <a:ext cx="4419600" cy="540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927600" y="2540000"/>
            <a:ext cx="4216400" cy="193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 spc="-100">
                <a:solidFill>
                  <a:schemeClr val="tx1"/>
                </a:solidFill>
                <a:latin typeface="Open Sans Light"/>
                <a:ea typeface="+mj-ea"/>
                <a:cs typeface="Open Sans Light"/>
              </a:defRPr>
            </a:lvl1pPr>
          </a:lstStyle>
          <a:p>
            <a:r>
              <a:rPr lang="en-US" dirty="0" smtClean="0"/>
              <a:t>A single Tweet contains 120 items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4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953112"/>
            <a:ext cx="8229600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214931"/>
            <a:ext cx="9144000" cy="537927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-681187" y="818444"/>
            <a:ext cx="10583333" cy="6039556"/>
          </a:xfrm>
          <a:prstGeom prst="line">
            <a:avLst/>
          </a:prstGeom>
          <a:ln w="38100" cmpd="sng">
            <a:solidFill>
              <a:srgbClr val="FF8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480" y="1711721"/>
            <a:ext cx="4572000" cy="584776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Open Sans Light"/>
                <a:cs typeface="Open Sans Light"/>
              </a:rPr>
              <a:t>  Big. Fast. Messy. Text.</a:t>
            </a:r>
            <a:endParaRPr lang="en-US" sz="2200" dirty="0">
              <a:solidFill>
                <a:srgbClr val="FFFFFF"/>
              </a:solidFill>
              <a:latin typeface="Open Sans Light"/>
              <a:cs typeface="Open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90108" y="5687287"/>
            <a:ext cx="5892373" cy="584776"/>
          </a:xfrm>
          <a:prstGeom prst="rect">
            <a:avLst/>
          </a:prstGeom>
          <a:solidFill>
            <a:srgbClr val="000000">
              <a:alpha val="89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US" sz="3200" dirty="0" smtClean="0">
                <a:solidFill>
                  <a:srgbClr val="FFFFFF"/>
                </a:solidFill>
                <a:latin typeface="Open Sans Light"/>
                <a:cs typeface="Open Sans Light"/>
              </a:rPr>
              <a:t>Relevant. Data. Analyzable</a:t>
            </a:r>
            <a:endParaRPr lang="en-US" sz="2200" dirty="0">
              <a:solidFill>
                <a:srgbClr val="FFFFFF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617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5102"/>
            <a:ext cx="9144000" cy="68128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80808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103"/>
            <a:ext cx="9143999" cy="68128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560255"/>
            <a:ext cx="9025468" cy="584776"/>
          </a:xfrm>
          <a:prstGeom prst="rect">
            <a:avLst/>
          </a:prstGeom>
          <a:solidFill>
            <a:schemeClr val="tx1">
              <a:alpha val="89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Open Sans Light"/>
                <a:cs typeface="Open Sans Light"/>
              </a:rPr>
              <a:t>Companies started by monitoring their #brands</a:t>
            </a:r>
            <a:endParaRPr lang="en-US" sz="2200" dirty="0">
              <a:solidFill>
                <a:srgbClr val="FFFFFF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449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80808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38807" y="5349480"/>
            <a:ext cx="7905192" cy="847062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80808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0037" y="5494490"/>
            <a:ext cx="7873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  <a:latin typeface="Open Sans Light"/>
                <a:cs typeface="Open Sans Light"/>
              </a:rPr>
              <a:t>You can’t eyeball every Tweet, Post &amp; Comment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8" b="2258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99065"/>
            <a:ext cx="9144000" cy="46736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2526" y="162467"/>
            <a:ext cx="83602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>
                <a:solidFill>
                  <a:srgbClr val="FFCA00"/>
                </a:solidFill>
                <a:latin typeface="Franklin Gothic Book"/>
                <a:cs typeface="Franklin Gothic Book"/>
              </a:rPr>
              <a:t>Data has unlimited business potential</a:t>
            </a:r>
            <a:endParaRPr lang="en-US" sz="4000" dirty="0">
              <a:solidFill>
                <a:srgbClr val="FFCA00"/>
              </a:solidFill>
              <a:latin typeface="Franklin Gothic Book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8685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35618</TotalTime>
  <Words>353</Words>
  <Application>Microsoft Macintosh PowerPoint</Application>
  <PresentationFormat>On-screen Show (4:3)</PresentationFormat>
  <Paragraphs>112</Paragraphs>
  <Slides>26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Custom Design</vt:lpstr>
      <vt:lpstr>The Value of Social Data</vt:lpstr>
      <vt:lpstr>PowerPoint Presentation</vt:lpstr>
      <vt:lpstr> </vt:lpstr>
      <vt:lpstr>The digital universe transparent. observable. measurable</vt:lpstr>
      <vt:lpstr>Tiny nuggets of customer insight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Dell maps social data to product and intent feedback</vt:lpstr>
      <vt:lpstr>PowerPoint Presentation</vt:lpstr>
      <vt:lpstr>YouGov builds a UK social research panel</vt:lpstr>
      <vt:lpstr>What’s uncommonly common amongst US dads</vt:lpstr>
      <vt:lpstr>PowerPoint Presentation</vt:lpstr>
      <vt:lpstr>PowerPoint Presentation</vt:lpstr>
      <vt:lpstr>Measuring the roar of the crowd</vt:lpstr>
      <vt:lpstr>PowerPoint Presentation</vt:lpstr>
      <vt:lpstr>PowerPoint Presentation</vt:lpstr>
      <vt:lpstr>PowerPoint Presentation</vt:lpstr>
    </vt:vector>
  </TitlesOfParts>
  <Company>DataSift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Barker</dc:creator>
  <cp:lastModifiedBy>Euan Adie</cp:lastModifiedBy>
  <cp:revision>588</cp:revision>
  <cp:lastPrinted>2013-12-03T17:28:52Z</cp:lastPrinted>
  <dcterms:created xsi:type="dcterms:W3CDTF">2012-04-16T16:44:58Z</dcterms:created>
  <dcterms:modified xsi:type="dcterms:W3CDTF">2014-09-26T14:33:36Z</dcterms:modified>
</cp:coreProperties>
</file>